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5" r:id="rId1"/>
  </p:sldMasterIdLst>
  <p:sldIdLst>
    <p:sldId id="256" r:id="rId2"/>
    <p:sldId id="259" r:id="rId3"/>
    <p:sldId id="260" r:id="rId4"/>
    <p:sldId id="263" r:id="rId5"/>
    <p:sldId id="265" r:id="rId6"/>
    <p:sldId id="277" r:id="rId7"/>
    <p:sldId id="262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0A4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-330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7138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18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268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77819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229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4001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9332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27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63265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46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13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3624029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115712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314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6892958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1972759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561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02557A-7053-4340-A874-8AB926A8EDA1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0310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AA88C1-C092-4A3E-AC17-FF603649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458354" cy="1828800"/>
          </a:xfrm>
        </p:spPr>
        <p:txBody>
          <a:bodyPr>
            <a:normAutofit/>
          </a:bodyPr>
          <a:lstStyle/>
          <a:p>
            <a:pPr algn="l"/>
            <a:r>
              <a:rPr lang="en-IN" sz="5400" b="1" dirty="0">
                <a:solidFill>
                  <a:srgbClr val="FFC000"/>
                </a:solidFill>
              </a:rPr>
              <a:t>RAJIV GANDHI UNIVERSITY</a:t>
            </a:r>
            <a:r>
              <a:rPr lang="en-IN" dirty="0">
                <a:solidFill>
                  <a:srgbClr val="FFC000"/>
                </a:solidFill>
              </a:rPr>
              <a:t/>
            </a:r>
            <a:br>
              <a:rPr lang="en-IN" dirty="0">
                <a:solidFill>
                  <a:srgbClr val="FFC000"/>
                </a:solidFill>
              </a:rPr>
            </a:br>
            <a:r>
              <a:rPr lang="en-IN" dirty="0">
                <a:solidFill>
                  <a:srgbClr val="FFC000"/>
                </a:solidFill>
              </a:rPr>
              <a:t>        </a:t>
            </a:r>
            <a:r>
              <a:rPr lang="en-IN" sz="2400" b="1" dirty="0">
                <a:solidFill>
                  <a:srgbClr val="FFC000"/>
                </a:solidFill>
              </a:rPr>
              <a:t>rono hills, doimukh arunachal pradesh</a:t>
            </a:r>
            <a:endParaRPr lang="en-IN" b="1" dirty="0">
              <a:solidFill>
                <a:srgbClr val="FFC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015FEE28-0D7F-457F-AD2D-407D1C4AF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19055801"/>
              </p:ext>
            </p:extLst>
          </p:nvPr>
        </p:nvGraphicFramePr>
        <p:xfrm>
          <a:off x="312382" y="2452931"/>
          <a:ext cx="10715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009">
                  <a:extLst>
                    <a:ext uri="{9D8B030D-6E8A-4147-A177-3AD203B41FA5}">
                      <a16:colId xmlns:a16="http://schemas.microsoft.com/office/drawing/2014/main" xmlns="" val="726138931"/>
                    </a:ext>
                  </a:extLst>
                </a:gridCol>
              </a:tblGrid>
              <a:tr h="863475">
                <a:tc>
                  <a:txBody>
                    <a:bodyPr/>
                    <a:lstStyle/>
                    <a:p>
                      <a:pPr algn="ctr"/>
                      <a:r>
                        <a:rPr lang="en-IN" sz="2400" u="sng" dirty="0">
                          <a:solidFill>
                            <a:srgbClr val="FFC000"/>
                          </a:solidFill>
                        </a:rPr>
                        <a:t>PROJECT PRESENTATION ON:- </a:t>
                      </a:r>
                      <a:r>
                        <a:rPr lang="en-IN" sz="2400" u="sng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TOURISM AND TRAVELS DATABASE MANAGEMENT</a:t>
                      </a:r>
                    </a:p>
                    <a:p>
                      <a:pPr algn="ctr"/>
                      <a:r>
                        <a:rPr lang="en-IN" sz="2400" u="sng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SYSTEM</a:t>
                      </a:r>
                    </a:p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1072897"/>
                  </a:ext>
                </a:extLst>
              </a:tr>
            </a:tbl>
          </a:graphicData>
        </a:graphic>
      </p:graphicFrame>
      <p:sp>
        <p:nvSpPr>
          <p:cNvPr id="5" name="Flowchart: Preparation 4">
            <a:extLst>
              <a:ext uri="{FF2B5EF4-FFF2-40B4-BE49-F238E27FC236}">
                <a16:creationId xmlns:a16="http://schemas.microsoft.com/office/drawing/2014/main" xmlns="" id="{5F8F1987-0FAC-4D2E-851F-83DAEE6412F7}"/>
              </a:ext>
            </a:extLst>
          </p:cNvPr>
          <p:cNvSpPr/>
          <p:nvPr/>
        </p:nvSpPr>
        <p:spPr>
          <a:xfrm>
            <a:off x="139815" y="5322626"/>
            <a:ext cx="5865199" cy="1364776"/>
          </a:xfrm>
          <a:prstGeom prst="flowChartPreparation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Submitted by</a:t>
            </a:r>
          </a:p>
          <a:p>
            <a:pPr algn="ctr"/>
            <a:r>
              <a:rPr lang="en-IN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Ajay Prajapati(15BCA002)</a:t>
            </a:r>
          </a:p>
          <a:p>
            <a:pPr algn="ctr"/>
            <a:r>
              <a:rPr lang="en-IN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 </a:t>
            </a:r>
            <a:r>
              <a:rPr lang="en-IN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Taba</a:t>
            </a:r>
            <a:r>
              <a:rPr lang="en-IN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</a:t>
            </a:r>
            <a:r>
              <a:rPr lang="en-IN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nunu</a:t>
            </a:r>
            <a:r>
              <a:rPr lang="en-IN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(15BCA011)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4E15A1A-30B0-4C94-A06A-9C9B167FD7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22302" y="165355"/>
            <a:ext cx="2249745" cy="1909105"/>
          </a:xfrm>
          <a:prstGeom prst="rect">
            <a:avLst/>
          </a:prstGeom>
        </p:spPr>
      </p:pic>
      <p:sp>
        <p:nvSpPr>
          <p:cNvPr id="7" name="Flowchart: Predefined Process 6">
            <a:extLst>
              <a:ext uri="{FF2B5EF4-FFF2-40B4-BE49-F238E27FC236}">
                <a16:creationId xmlns:a16="http://schemas.microsoft.com/office/drawing/2014/main" xmlns="" id="{DA98CCFA-07A0-465E-BE09-FAC2C6EE4C7D}"/>
              </a:ext>
            </a:extLst>
          </p:cNvPr>
          <p:cNvSpPr/>
          <p:nvPr/>
        </p:nvSpPr>
        <p:spPr>
          <a:xfrm>
            <a:off x="4176215" y="3603905"/>
            <a:ext cx="3282139" cy="832513"/>
          </a:xfrm>
          <a:prstGeom prst="flowChartPredefinedProcess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C000"/>
                </a:solidFill>
                <a:latin typeface="High Tower Text" panose="02040502050506030303" pitchFamily="18" charset="0"/>
              </a:rPr>
              <a:t>PROJECT GUIDE:- Bhaskar Jyoti</a:t>
            </a:r>
          </a:p>
        </p:txBody>
      </p:sp>
    </p:spTree>
    <p:extLst>
      <p:ext uri="{BB962C8B-B14F-4D97-AF65-F5344CB8AC3E}">
        <p14:creationId xmlns:p14="http://schemas.microsoft.com/office/powerpoint/2010/main" xmlns="" val="16079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89862" y="0"/>
            <a:ext cx="3643952" cy="641445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 smtClean="0">
                <a:solidFill>
                  <a:schemeClr val="bg2"/>
                </a:solidFill>
              </a:rPr>
              <a:t>Input Design</a:t>
            </a:r>
          </a:p>
          <a:p>
            <a:r>
              <a:rPr lang="en-IN" sz="1600" b="1" dirty="0" smtClean="0">
                <a:solidFill>
                  <a:schemeClr val="bg2"/>
                </a:solidFill>
              </a:rPr>
              <a:t>                      REGISTRATION</a:t>
            </a:r>
            <a:endParaRPr lang="en-IN" sz="16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7672" y="6380328"/>
            <a:ext cx="10890913" cy="4776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bg2"/>
                </a:solidFill>
              </a:rPr>
              <a:t>Description: Registration page of Tourism and Travel Management system.</a:t>
            </a:r>
            <a:endParaRPr lang="en-IN" sz="2000" dirty="0">
              <a:solidFill>
                <a:schemeClr val="bg2"/>
              </a:solidFill>
            </a:endParaRPr>
          </a:p>
        </p:txBody>
      </p:sp>
      <p:pic>
        <p:nvPicPr>
          <p:cNvPr id="7" name="Picture 6" descr="Screenshot (14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1" y="832514"/>
            <a:ext cx="10877266" cy="5554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89862" y="0"/>
            <a:ext cx="3643952" cy="641445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 smtClean="0">
                <a:solidFill>
                  <a:schemeClr val="bg2"/>
                </a:solidFill>
              </a:rPr>
              <a:t>Input Design</a:t>
            </a:r>
          </a:p>
          <a:p>
            <a:r>
              <a:rPr lang="en-IN" sz="1600" b="1" dirty="0" smtClean="0">
                <a:solidFill>
                  <a:schemeClr val="bg2"/>
                </a:solidFill>
              </a:rPr>
              <a:t>                        ADMIN LOGIN</a:t>
            </a:r>
            <a:endParaRPr lang="en-IN" sz="16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7672" y="6380328"/>
            <a:ext cx="10890913" cy="4776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bg2"/>
                </a:solidFill>
              </a:rPr>
              <a:t>Description: Admin Login Page of Tourism and Travel Management system.</a:t>
            </a:r>
            <a:endParaRPr lang="en-IN" sz="2000" dirty="0">
              <a:solidFill>
                <a:schemeClr val="bg2"/>
              </a:solidFill>
            </a:endParaRPr>
          </a:p>
        </p:txBody>
      </p:sp>
      <p:pic>
        <p:nvPicPr>
          <p:cNvPr id="7" name="Picture 6" descr="Screenshot (15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1" y="777922"/>
            <a:ext cx="10904561" cy="5622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89862" y="0"/>
            <a:ext cx="3643952" cy="641445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 smtClean="0">
                <a:solidFill>
                  <a:schemeClr val="bg2"/>
                </a:solidFill>
              </a:rPr>
              <a:t>Input Design</a:t>
            </a:r>
          </a:p>
          <a:p>
            <a:r>
              <a:rPr lang="en-IN" sz="1600" b="1" dirty="0" smtClean="0">
                <a:solidFill>
                  <a:schemeClr val="bg2"/>
                </a:solidFill>
              </a:rPr>
              <a:t>                        ADMIN HOME</a:t>
            </a:r>
            <a:endParaRPr lang="en-IN" sz="16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7672" y="6380328"/>
            <a:ext cx="10890913" cy="4776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bg2"/>
                </a:solidFill>
              </a:rPr>
              <a:t>Description: Admin Home Page of Tourism and Travel Management system.</a:t>
            </a:r>
            <a:endParaRPr lang="en-IN" sz="2000" dirty="0">
              <a:solidFill>
                <a:schemeClr val="bg2"/>
              </a:solidFill>
            </a:endParaRPr>
          </a:p>
        </p:txBody>
      </p:sp>
      <p:pic>
        <p:nvPicPr>
          <p:cNvPr id="7" name="Picture 6" descr="Screenshot (15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2" y="764274"/>
            <a:ext cx="10918209" cy="5704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89862" y="0"/>
            <a:ext cx="3643952" cy="641445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 smtClean="0">
                <a:solidFill>
                  <a:schemeClr val="bg2"/>
                </a:solidFill>
              </a:rPr>
              <a:t>Input Design</a:t>
            </a:r>
          </a:p>
          <a:p>
            <a:r>
              <a:rPr lang="en-IN" sz="1600" b="1" dirty="0" smtClean="0">
                <a:solidFill>
                  <a:schemeClr val="bg2"/>
                </a:solidFill>
              </a:rPr>
              <a:t>                        ADDUSER</a:t>
            </a:r>
            <a:endParaRPr lang="en-IN" sz="16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616" y="6380328"/>
            <a:ext cx="10890913" cy="4776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bg2"/>
                </a:solidFill>
              </a:rPr>
              <a:t>Description: </a:t>
            </a:r>
            <a:r>
              <a:rPr lang="en-IN" sz="2000" b="1" dirty="0" err="1" smtClean="0">
                <a:solidFill>
                  <a:schemeClr val="bg2"/>
                </a:solidFill>
              </a:rPr>
              <a:t>Adduser</a:t>
            </a:r>
            <a:r>
              <a:rPr lang="en-IN" sz="2000" b="1" dirty="0" smtClean="0">
                <a:solidFill>
                  <a:schemeClr val="bg2"/>
                </a:solidFill>
              </a:rPr>
              <a:t> Page of Tourism and Travel Management system.</a:t>
            </a:r>
            <a:endParaRPr lang="en-IN" sz="2000" dirty="0">
              <a:solidFill>
                <a:schemeClr val="bg2"/>
              </a:solidFill>
            </a:endParaRPr>
          </a:p>
        </p:txBody>
      </p:sp>
      <p:pic>
        <p:nvPicPr>
          <p:cNvPr id="7" name="Picture 6" descr="Screenshot (15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5" y="696035"/>
            <a:ext cx="10877265" cy="5581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89862" y="0"/>
            <a:ext cx="3643952" cy="641445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 smtClean="0">
                <a:solidFill>
                  <a:schemeClr val="bg2"/>
                </a:solidFill>
              </a:rPr>
              <a:t>Input Design</a:t>
            </a:r>
          </a:p>
          <a:p>
            <a:r>
              <a:rPr lang="en-IN" sz="1600" b="1" dirty="0" smtClean="0">
                <a:solidFill>
                  <a:schemeClr val="bg2"/>
                </a:solidFill>
              </a:rPr>
              <a:t>                     VIEW USER</a:t>
            </a:r>
            <a:endParaRPr lang="en-IN" sz="16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616" y="6380328"/>
            <a:ext cx="10890913" cy="4776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bg2"/>
                </a:solidFill>
              </a:rPr>
              <a:t>Description: View User Page of Tourism and Travel Management system.</a:t>
            </a:r>
            <a:endParaRPr lang="en-IN" sz="2000" dirty="0">
              <a:solidFill>
                <a:schemeClr val="bg2"/>
              </a:solidFill>
            </a:endParaRPr>
          </a:p>
        </p:txBody>
      </p:sp>
      <p:pic>
        <p:nvPicPr>
          <p:cNvPr id="5" name="Picture 4" descr="Screenshot (15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3" y="750627"/>
            <a:ext cx="10890913" cy="5622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7976" y="0"/>
            <a:ext cx="3643952" cy="641445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 smtClean="0">
                <a:solidFill>
                  <a:schemeClr val="bg2"/>
                </a:solidFill>
              </a:rPr>
              <a:t>Input Design</a:t>
            </a:r>
          </a:p>
          <a:p>
            <a:r>
              <a:rPr lang="en-IN" sz="1600" b="1" dirty="0" smtClean="0">
                <a:solidFill>
                  <a:schemeClr val="bg2"/>
                </a:solidFill>
              </a:rPr>
              <a:t>                        UPDATE USER</a:t>
            </a:r>
            <a:endParaRPr lang="en-IN" sz="16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616" y="6380328"/>
            <a:ext cx="10890913" cy="4776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bg2"/>
                </a:solidFill>
              </a:rPr>
              <a:t>Description: Update </a:t>
            </a:r>
            <a:r>
              <a:rPr lang="en-IN" sz="2000" b="1" dirty="0" err="1" smtClean="0">
                <a:solidFill>
                  <a:schemeClr val="bg2"/>
                </a:solidFill>
              </a:rPr>
              <a:t>UserPage</a:t>
            </a:r>
            <a:r>
              <a:rPr lang="en-IN" sz="2000" b="1" dirty="0" smtClean="0">
                <a:solidFill>
                  <a:schemeClr val="bg2"/>
                </a:solidFill>
              </a:rPr>
              <a:t> of Tourism and Travel Management system.</a:t>
            </a:r>
            <a:endParaRPr lang="en-IN" sz="2000" dirty="0">
              <a:solidFill>
                <a:schemeClr val="bg2"/>
              </a:solidFill>
            </a:endParaRPr>
          </a:p>
        </p:txBody>
      </p:sp>
      <p:pic>
        <p:nvPicPr>
          <p:cNvPr id="8" name="Picture 7" descr="Screenshot (15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2" y="723331"/>
            <a:ext cx="10877266" cy="565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89862" y="0"/>
            <a:ext cx="3643952" cy="641445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 smtClean="0">
                <a:solidFill>
                  <a:schemeClr val="bg2"/>
                </a:solidFill>
              </a:rPr>
              <a:t>Input Design</a:t>
            </a:r>
          </a:p>
          <a:p>
            <a:r>
              <a:rPr lang="en-IN" sz="1600" b="1" dirty="0" smtClean="0">
                <a:solidFill>
                  <a:schemeClr val="bg2"/>
                </a:solidFill>
              </a:rPr>
              <a:t>                        DELETE USER</a:t>
            </a:r>
            <a:endParaRPr lang="en-IN" sz="16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6979" y="6264322"/>
            <a:ext cx="10727140" cy="5936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bg2"/>
                </a:solidFill>
              </a:rPr>
              <a:t>Description: Delete </a:t>
            </a:r>
            <a:r>
              <a:rPr lang="en-IN" sz="2000" b="1" dirty="0" err="1" smtClean="0">
                <a:solidFill>
                  <a:schemeClr val="bg2"/>
                </a:solidFill>
              </a:rPr>
              <a:t>UserPage</a:t>
            </a:r>
            <a:r>
              <a:rPr lang="en-IN" sz="2000" b="1" dirty="0" smtClean="0">
                <a:solidFill>
                  <a:schemeClr val="bg2"/>
                </a:solidFill>
              </a:rPr>
              <a:t> of Tourism and Travel Management system.</a:t>
            </a:r>
            <a:endParaRPr lang="en-IN" sz="2000" dirty="0">
              <a:solidFill>
                <a:schemeClr val="bg2"/>
              </a:solidFill>
            </a:endParaRPr>
          </a:p>
        </p:txBody>
      </p:sp>
      <p:pic>
        <p:nvPicPr>
          <p:cNvPr id="5" name="Picture 4" descr="Screenshot (15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9" y="902526"/>
            <a:ext cx="10782796" cy="5296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473958" y="1269242"/>
            <a:ext cx="9580729" cy="4353636"/>
          </a:xfrm>
          <a:prstGeom prst="ellipse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200" b="1" i="1" dirty="0" smtClean="0">
                <a:solidFill>
                  <a:schemeClr val="bg2"/>
                </a:solidFill>
              </a:rPr>
              <a:t>THANK YOU...</a:t>
            </a:r>
            <a:endParaRPr lang="en-IN" sz="7200" b="1" i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34971" y="348343"/>
            <a:ext cx="3541486" cy="5660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bg1"/>
                </a:solidFill>
                <a:latin typeface="Bauhaus 93" pitchFamily="82" charset="0"/>
              </a:rPr>
              <a:t>CONTENTS</a:t>
            </a:r>
            <a:endParaRPr lang="en-IN" sz="32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0468" y="1184322"/>
            <a:ext cx="11382017" cy="5297714"/>
          </a:xfrm>
          <a:prstGeom prst="roundRect">
            <a:avLst/>
          </a:prstGeom>
          <a:solidFill>
            <a:schemeClr val="tx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	 				</a:t>
            </a:r>
            <a:r>
              <a:rPr lang="en-IN" sz="2000" b="1" dirty="0" smtClean="0">
                <a:solidFill>
                  <a:schemeClr val="bg1"/>
                </a:solidFill>
              </a:rPr>
              <a:t>Introduction</a:t>
            </a:r>
          </a:p>
          <a:p>
            <a:pPr algn="just"/>
            <a:r>
              <a:rPr lang="en-IN" sz="2000" b="1" dirty="0" smtClean="0">
                <a:solidFill>
                  <a:schemeClr val="bg1"/>
                </a:solidFill>
              </a:rPr>
              <a:t>    					        Modules Of  Tourism And Travel</a:t>
            </a:r>
          </a:p>
          <a:p>
            <a:pPr algn="just"/>
            <a:r>
              <a:rPr lang="en-IN" sz="2000" b="1" dirty="0" smtClean="0">
                <a:solidFill>
                  <a:schemeClr val="bg1"/>
                </a:solidFill>
              </a:rPr>
              <a:t>                 			        Database Management System</a:t>
            </a:r>
          </a:p>
          <a:p>
            <a:r>
              <a:rPr lang="en-IN" sz="2000" b="1" dirty="0" smtClean="0">
                <a:solidFill>
                  <a:schemeClr val="bg1"/>
                </a:solidFill>
              </a:rPr>
              <a:t>    						ER-diagram</a:t>
            </a:r>
          </a:p>
          <a:p>
            <a:r>
              <a:rPr lang="en-IN" sz="2000" b="1" dirty="0" smtClean="0">
                <a:solidFill>
                  <a:schemeClr val="bg1"/>
                </a:solidFill>
              </a:rPr>
              <a:t>    	        				UML Diagram</a:t>
            </a:r>
          </a:p>
          <a:p>
            <a:r>
              <a:rPr lang="en-IN" sz="2000" b="1" dirty="0" smtClean="0">
                <a:solidFill>
                  <a:schemeClr val="bg1"/>
                </a:solidFill>
              </a:rPr>
              <a:t>						Data Dictionary</a:t>
            </a:r>
          </a:p>
          <a:p>
            <a:r>
              <a:rPr lang="en-IN" sz="2000" b="1" dirty="0" smtClean="0">
                <a:solidFill>
                  <a:schemeClr val="bg1"/>
                </a:solidFill>
              </a:rPr>
              <a:t>      						Input Design</a:t>
            </a:r>
          </a:p>
          <a:p>
            <a:r>
              <a:rPr lang="en-IN" sz="2000" b="1" dirty="0" smtClean="0">
                <a:solidFill>
                  <a:schemeClr val="bg1"/>
                </a:solidFill>
              </a:rPr>
              <a:t>           	 					 </a:t>
            </a:r>
            <a:r>
              <a:rPr lang="en-IN" sz="1600" b="1" dirty="0" err="1" smtClean="0">
                <a:solidFill>
                  <a:schemeClr val="bg1"/>
                </a:solidFill>
              </a:rPr>
              <a:t>i</a:t>
            </a:r>
            <a:r>
              <a:rPr lang="en-IN" sz="1600" b="1" dirty="0" smtClean="0">
                <a:solidFill>
                  <a:schemeClr val="bg1"/>
                </a:solidFill>
              </a:rPr>
              <a:t> . Registration</a:t>
            </a:r>
          </a:p>
          <a:p>
            <a:r>
              <a:rPr lang="en-IN" sz="1600" b="1" dirty="0" smtClean="0">
                <a:solidFill>
                  <a:schemeClr val="bg1"/>
                </a:solidFill>
              </a:rPr>
              <a:t>              						 ii. Admin Login</a:t>
            </a:r>
          </a:p>
          <a:p>
            <a:r>
              <a:rPr lang="en-IN" sz="1600" b="1" dirty="0" smtClean="0">
                <a:solidFill>
                  <a:schemeClr val="bg1"/>
                </a:solidFill>
              </a:rPr>
              <a:t>              	 	 				 iii. Admin Home</a:t>
            </a:r>
          </a:p>
          <a:p>
            <a:endParaRPr lang="en-IN" sz="2000" b="1" dirty="0" smtClean="0">
              <a:solidFill>
                <a:schemeClr val="bg1"/>
              </a:solidFill>
            </a:endParaRPr>
          </a:p>
          <a:p>
            <a:r>
              <a:rPr lang="en-IN" sz="2000" b="1" dirty="0" smtClean="0">
                <a:solidFill>
                  <a:schemeClr val="bg1"/>
                </a:solidFill>
              </a:rPr>
              <a:t>     						 Future Enhancement</a:t>
            </a:r>
          </a:p>
          <a:p>
            <a:r>
              <a:rPr lang="en-IN" sz="4000" b="1" dirty="0" smtClean="0">
                <a:solidFill>
                  <a:schemeClr val="bg1"/>
                </a:solidFill>
              </a:rPr>
              <a:t>     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866030" y="1801504"/>
            <a:ext cx="395785" cy="17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Arrow 7"/>
          <p:cNvSpPr/>
          <p:nvPr/>
        </p:nvSpPr>
        <p:spPr>
          <a:xfrm flipV="1">
            <a:off x="2852382" y="2142695"/>
            <a:ext cx="409433" cy="191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2879677" y="2743200"/>
            <a:ext cx="381270" cy="191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>
            <a:off x="2866030" y="3661609"/>
            <a:ext cx="423081" cy="228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10"/>
          <p:cNvSpPr/>
          <p:nvPr/>
        </p:nvSpPr>
        <p:spPr>
          <a:xfrm>
            <a:off x="2866030" y="3035112"/>
            <a:ext cx="409433" cy="1994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2866030" y="3351282"/>
            <a:ext cx="409433" cy="224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>
          <a:xfrm>
            <a:off x="2846101" y="5055955"/>
            <a:ext cx="415714" cy="212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/>
          <p:cNvSpPr/>
          <p:nvPr/>
        </p:nvSpPr>
        <p:spPr>
          <a:xfrm rot="2686803">
            <a:off x="8186217" y="4912425"/>
            <a:ext cx="6029243" cy="4691328"/>
          </a:xfrm>
          <a:prstGeom prst="halfFrame">
            <a:avLst/>
          </a:prstGeom>
          <a:blipFill dpi="0" rotWithShape="1">
            <a:blip r:embed="rId2">
              <a:alphaModFix amt="55000"/>
              <a:duotone>
                <a:prstClr val="black"/>
                <a:schemeClr val="accent5">
                  <a:tint val="45000"/>
                  <a:satMod val="400000"/>
                </a:schemeClr>
              </a:duotone>
              <a:lum bright="-34000" contras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Pentagon 4"/>
          <p:cNvSpPr/>
          <p:nvPr/>
        </p:nvSpPr>
        <p:spPr>
          <a:xfrm rot="5400000">
            <a:off x="642911" y="23801"/>
            <a:ext cx="428604" cy="38100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3905236" y="149419"/>
            <a:ext cx="3917964" cy="63435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 smtClean="0">
                <a:solidFill>
                  <a:schemeClr val="bg1"/>
                </a:solidFill>
              </a:rPr>
              <a:t>Introduction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380917" y="993539"/>
            <a:ext cx="11811083" cy="5715040"/>
          </a:xfrm>
          <a:prstGeom prst="round2DiagRect">
            <a:avLst/>
          </a:prstGeom>
          <a:solidFill>
            <a:schemeClr val="tx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Ø"/>
            </a:pPr>
            <a:endParaRPr lang="en-I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buFont typeface="Wingdings" pitchFamily="2" charset="2"/>
              <a:buChar char="Ø"/>
            </a:pPr>
            <a:endParaRPr lang="en-IN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buFont typeface="Wingdings" pitchFamily="2" charset="2"/>
              <a:buChar char="Ø"/>
            </a:pPr>
            <a:endParaRPr lang="en-IN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buFont typeface="Wingdings" pitchFamily="2" charset="2"/>
              <a:buChar char="Ø"/>
            </a:pPr>
            <a:endParaRPr lang="en-IN" b="1" dirty="0" smtClean="0">
              <a:solidFill>
                <a:schemeClr val="bg2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IN" sz="2800" b="1" dirty="0" smtClean="0">
                <a:solidFill>
                  <a:schemeClr val="bg1"/>
                </a:solidFill>
              </a:rPr>
              <a:t>The tourism and travels management system is  a web based application.</a:t>
            </a:r>
          </a:p>
          <a:p>
            <a:pPr>
              <a:buFont typeface="Wingdings" pitchFamily="2" charset="2"/>
              <a:buChar char="Ø"/>
            </a:pPr>
            <a:endParaRPr lang="en-IN" sz="2800" b="1" dirty="0" smtClean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IN" sz="2800" b="1" dirty="0" smtClean="0">
                <a:solidFill>
                  <a:schemeClr val="bg1"/>
                </a:solidFill>
              </a:rPr>
              <a:t>The main purpose is to provide  convenient way for a customer to book hotels,  etc.   </a:t>
            </a:r>
          </a:p>
          <a:p>
            <a:pPr>
              <a:buFont typeface="Wingdings" pitchFamily="2" charset="2"/>
              <a:buChar char="Ø"/>
            </a:pPr>
            <a:endParaRPr lang="en-IN" sz="2800" b="1" dirty="0" smtClean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IN" sz="2800" b="1" dirty="0" smtClean="0">
                <a:solidFill>
                  <a:schemeClr val="bg1"/>
                </a:solidFill>
              </a:rPr>
              <a:t>In this project, we will make an easier task of searching place and for booking train, flights, bus, etc.</a:t>
            </a:r>
          </a:p>
          <a:p>
            <a:pPr>
              <a:buFont typeface="Wingdings" pitchFamily="2" charset="2"/>
              <a:buChar char="Ø"/>
            </a:pPr>
            <a:endParaRPr lang="en-IN" sz="2800" b="1" dirty="0" smtClean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IN" sz="2800" b="1" dirty="0" smtClean="0">
                <a:solidFill>
                  <a:schemeClr val="bg1"/>
                </a:solidFill>
              </a:rPr>
              <a:t> it will help to replace the old manual.</a:t>
            </a:r>
          </a:p>
          <a:p>
            <a:pPr algn="ctr">
              <a:buFont typeface="Wingdings" pitchFamily="2" charset="2"/>
              <a:buChar char="Ø"/>
            </a:pPr>
            <a:endParaRPr lang="en-IN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buFont typeface="Wingdings" pitchFamily="2" charset="2"/>
              <a:buChar char="Ø"/>
            </a:pP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ded Corner 3"/>
          <p:cNvSpPr/>
          <p:nvPr/>
        </p:nvSpPr>
        <p:spPr>
          <a:xfrm>
            <a:off x="0" y="0"/>
            <a:ext cx="12192000" cy="571504"/>
          </a:xfrm>
          <a:prstGeom prst="foldedCorner">
            <a:avLst/>
          </a:prstGeom>
          <a:solidFill>
            <a:srgbClr val="DB6FA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800" b="1" dirty="0" smtClean="0">
                <a:solidFill>
                  <a:schemeClr val="bg1"/>
                </a:solidFill>
              </a:rPr>
              <a:t>        Modules Of  Travels  And Tour Management System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3339" y="836712"/>
            <a:ext cx="11620581" cy="5857916"/>
          </a:xfrm>
          <a:prstGeom prst="round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1. Admin Module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 a. Manage User Information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 b. Update Information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 c. Manage Bookings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 d. Manage Payment</a:t>
            </a:r>
          </a:p>
          <a:p>
            <a:pPr marL="400050" indent="-400050" algn="just"/>
            <a:r>
              <a:rPr lang="en-IN" dirty="0" smtClean="0">
                <a:solidFill>
                  <a:schemeClr val="bg1"/>
                </a:solidFill>
              </a:rPr>
              <a:t>         </a:t>
            </a:r>
            <a:r>
              <a:rPr lang="en-IN" b="1" dirty="0" smtClean="0">
                <a:solidFill>
                  <a:schemeClr val="bg1"/>
                </a:solidFill>
              </a:rPr>
              <a:t>2. User Module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 a.  Login/Register 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 b.  User Profile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 c.  Update Information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3. Hotel Module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a. Registration (as user)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b. Registration (as hotel)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4. Transport Module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a. Flight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b. Train</a:t>
            </a:r>
          </a:p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c. bus etc...</a:t>
            </a:r>
          </a:p>
          <a:p>
            <a:pPr marL="400050" indent="-400050" algn="just"/>
            <a:endParaRPr lang="en-IN" dirty="0" smtClean="0"/>
          </a:p>
          <a:p>
            <a:pPr marL="400050" indent="-400050">
              <a:buFont typeface="+mj-lt"/>
              <a:buAutoNum type="romanUcPeriod"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5710" y="1000084"/>
            <a:ext cx="11620581" cy="5857916"/>
          </a:xfrm>
          <a:prstGeom prst="round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 algn="just"/>
            <a:r>
              <a:rPr lang="en-IN" b="1" dirty="0" smtClean="0">
                <a:solidFill>
                  <a:schemeClr val="bg1"/>
                </a:solidFill>
              </a:rPr>
              <a:t>                </a:t>
            </a:r>
            <a:r>
              <a:rPr lang="en-IN" sz="2000" b="1" dirty="0" smtClean="0">
                <a:solidFill>
                  <a:schemeClr val="bg1"/>
                </a:solidFill>
              </a:rPr>
              <a:t>5. Payment Module</a:t>
            </a:r>
          </a:p>
          <a:p>
            <a:pPr marL="400050" indent="-400050" algn="just"/>
            <a:r>
              <a:rPr lang="en-IN" sz="2000" b="1" dirty="0" smtClean="0">
                <a:solidFill>
                  <a:schemeClr val="bg1"/>
                </a:solidFill>
              </a:rPr>
              <a:t>                       a. Pay Payment Through Cash</a:t>
            </a:r>
          </a:p>
          <a:p>
            <a:pPr marL="400050" indent="-400050" algn="just"/>
            <a:r>
              <a:rPr lang="en-IN" sz="2000" b="1" dirty="0" smtClean="0">
                <a:solidFill>
                  <a:schemeClr val="bg1"/>
                </a:solidFill>
              </a:rPr>
              <a:t>                       b. Pay Payment Through Online Banking</a:t>
            </a:r>
          </a:p>
          <a:p>
            <a:pPr marL="400050" indent="-400050" algn="just"/>
            <a:endParaRPr lang="en-IN" sz="2000" b="1" dirty="0" smtClean="0">
              <a:solidFill>
                <a:schemeClr val="bg1"/>
              </a:solidFill>
            </a:endParaRPr>
          </a:p>
          <a:p>
            <a:pPr marL="400050" indent="-400050" algn="just"/>
            <a:r>
              <a:rPr lang="en-IN" sz="2000" b="1" dirty="0" smtClean="0">
                <a:solidFill>
                  <a:schemeClr val="bg1"/>
                </a:solidFill>
              </a:rPr>
              <a:t>               6. Routes Module</a:t>
            </a:r>
          </a:p>
          <a:p>
            <a:pPr marL="400050" indent="-400050" algn="just"/>
            <a:r>
              <a:rPr lang="en-IN" sz="2000" b="1" dirty="0" smtClean="0">
                <a:solidFill>
                  <a:schemeClr val="bg1"/>
                </a:solidFill>
              </a:rPr>
              <a:t>                       a. This Will Display The Routes Information Of Source Location  And Destination  Location.</a:t>
            </a:r>
          </a:p>
          <a:p>
            <a:pPr marL="400050" indent="-400050" algn="just"/>
            <a:endParaRPr lang="en-IN" sz="2000" b="1" dirty="0" smtClean="0">
              <a:solidFill>
                <a:schemeClr val="bg1"/>
              </a:solidFill>
            </a:endParaRPr>
          </a:p>
          <a:p>
            <a:pPr marL="400050" indent="-400050" algn="just"/>
            <a:r>
              <a:rPr lang="en-IN" sz="2000" b="1" dirty="0" smtClean="0">
                <a:solidFill>
                  <a:schemeClr val="bg1"/>
                </a:solidFill>
              </a:rPr>
              <a:t>                7. Feedback Module</a:t>
            </a:r>
          </a:p>
          <a:p>
            <a:pPr marL="400050" indent="-400050" algn="just"/>
            <a:r>
              <a:rPr lang="en-IN" sz="2000" b="1" dirty="0" smtClean="0">
                <a:solidFill>
                  <a:schemeClr val="bg1"/>
                </a:solidFill>
              </a:rPr>
              <a:t>                         a. Reviews (Through Email)</a:t>
            </a:r>
          </a:p>
          <a:p>
            <a:pPr marL="400050" indent="-400050" algn="just"/>
            <a:r>
              <a:rPr lang="en-I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</a:t>
            </a:r>
          </a:p>
          <a:p>
            <a:pPr marL="400050" indent="-400050">
              <a:buFont typeface="+mj-lt"/>
              <a:buAutoNum type="romanUcPeriod"/>
            </a:pPr>
            <a:endParaRPr lang="en-IN" dirty="0" smtClean="0"/>
          </a:p>
        </p:txBody>
      </p:sp>
      <p:sp>
        <p:nvSpPr>
          <p:cNvPr id="5" name="Folded Corner 4"/>
          <p:cNvSpPr/>
          <p:nvPr/>
        </p:nvSpPr>
        <p:spPr>
          <a:xfrm>
            <a:off x="0" y="0"/>
            <a:ext cx="12192000" cy="571504"/>
          </a:xfrm>
          <a:prstGeom prst="foldedCorner">
            <a:avLst/>
          </a:prstGeom>
          <a:solidFill>
            <a:srgbClr val="DB6FA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IN" sz="2800" b="1" dirty="0" smtClean="0">
                <a:solidFill>
                  <a:schemeClr val="bg1"/>
                </a:solidFill>
              </a:rPr>
              <a:t>Modules Of  Travels  And Tour Management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15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1" y="11875"/>
            <a:ext cx="12197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8135"/>
            <a:ext cx="12192000" cy="650174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8570794" y="955343"/>
            <a:ext cx="2975212" cy="5540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8939285" y="1187355"/>
            <a:ext cx="2361063" cy="57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Registration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927910" y="1899313"/>
            <a:ext cx="2361063" cy="57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Login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875593" y="2734101"/>
            <a:ext cx="2361063" cy="57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Manage User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932459" y="3527946"/>
            <a:ext cx="2361063" cy="57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Manage Package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907438" y="4417325"/>
            <a:ext cx="2361063" cy="57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Manage Booking’s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950657" y="5170227"/>
            <a:ext cx="2361063" cy="57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Manage Payment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980226" y="5813946"/>
            <a:ext cx="2361063" cy="57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View Feedback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25337" y="2593074"/>
            <a:ext cx="764274" cy="668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>
            <a:stCxn id="13" idx="4"/>
          </p:cNvCxnSpPr>
          <p:nvPr/>
        </p:nvCxnSpPr>
        <p:spPr>
          <a:xfrm rot="16200000" flipH="1">
            <a:off x="2900147" y="3869141"/>
            <a:ext cx="1228302" cy="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3057099" y="3616656"/>
            <a:ext cx="889378" cy="2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161730" y="4060210"/>
            <a:ext cx="434457" cy="28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3446059" y="4114802"/>
            <a:ext cx="395786" cy="245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2"/>
          </p:cNvCxnSpPr>
          <p:nvPr/>
        </p:nvCxnSpPr>
        <p:spPr>
          <a:xfrm rot="10800000" flipV="1">
            <a:off x="3905536" y="2185916"/>
            <a:ext cx="5022375" cy="1433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</p:cNvCxnSpPr>
          <p:nvPr/>
        </p:nvCxnSpPr>
        <p:spPr>
          <a:xfrm rot="10800000" flipV="1">
            <a:off x="3921457" y="3020703"/>
            <a:ext cx="4954137" cy="614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9" idx="2"/>
          </p:cNvCxnSpPr>
          <p:nvPr/>
        </p:nvCxnSpPr>
        <p:spPr>
          <a:xfrm rot="10800000">
            <a:off x="3896437" y="3637131"/>
            <a:ext cx="5036023" cy="177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2"/>
          </p:cNvCxnSpPr>
          <p:nvPr/>
        </p:nvCxnSpPr>
        <p:spPr>
          <a:xfrm rot="10800000">
            <a:off x="3939654" y="3639402"/>
            <a:ext cx="4967784" cy="1064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1" idx="2"/>
          </p:cNvCxnSpPr>
          <p:nvPr/>
        </p:nvCxnSpPr>
        <p:spPr>
          <a:xfrm rot="10800000">
            <a:off x="3900985" y="3628030"/>
            <a:ext cx="5049672" cy="1828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2" idx="2"/>
          </p:cNvCxnSpPr>
          <p:nvPr/>
        </p:nvCxnSpPr>
        <p:spPr>
          <a:xfrm rot="10800000">
            <a:off x="3930556" y="3630305"/>
            <a:ext cx="5049670" cy="2470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</p:cNvCxnSpPr>
          <p:nvPr/>
        </p:nvCxnSpPr>
        <p:spPr>
          <a:xfrm rot="10800000" flipV="1">
            <a:off x="3957851" y="1473958"/>
            <a:ext cx="4981434" cy="2115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661313" y="4817660"/>
            <a:ext cx="1719618" cy="464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bg1"/>
                </a:solidFill>
              </a:rPr>
              <a:t>Admin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91069" y="559558"/>
            <a:ext cx="5882185" cy="996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smtClean="0">
                <a:solidFill>
                  <a:schemeClr val="bg1"/>
                </a:solidFill>
              </a:rPr>
              <a:t>UML  Diagram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32825" y="1221706"/>
          <a:ext cx="11141240" cy="4542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008"/>
                <a:gridCol w="1610436"/>
                <a:gridCol w="1869743"/>
                <a:gridCol w="1678675"/>
                <a:gridCol w="5291378"/>
              </a:tblGrid>
              <a:tr h="43046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chemeClr val="bg2"/>
                          </a:solidFill>
                        </a:rPr>
                        <a:t>   Sr. No</a:t>
                      </a:r>
                      <a:endParaRPr lang="en-IN" sz="11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en-IN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chemeClr val="bg2"/>
                          </a:solidFill>
                        </a:rPr>
                        <a:t>Data Type</a:t>
                      </a:r>
                      <a:endParaRPr lang="en-IN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chemeClr val="bg2"/>
                          </a:solidFill>
                        </a:rPr>
                        <a:t>Constraint</a:t>
                      </a:r>
                      <a:endParaRPr lang="en-IN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chemeClr val="bg2"/>
                          </a:solidFill>
                        </a:rPr>
                        <a:t>Description</a:t>
                      </a:r>
                      <a:endParaRPr lang="en-IN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547499"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bg2"/>
                          </a:solidFill>
                        </a:rPr>
                        <a:t>1</a:t>
                      </a:r>
                      <a:endParaRPr lang="en-IN" sz="18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u="sng" dirty="0" smtClean="0">
                          <a:solidFill>
                            <a:schemeClr val="bg2"/>
                          </a:solidFill>
                        </a:rPr>
                        <a:t>Username</a:t>
                      </a:r>
                      <a:endParaRPr lang="en-IN" sz="1800" b="1" u="sng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err="1" smtClean="0">
                          <a:solidFill>
                            <a:schemeClr val="bg2"/>
                          </a:solidFill>
                        </a:rPr>
                        <a:t>Varchar</a:t>
                      </a:r>
                      <a:r>
                        <a:rPr lang="en-IN" sz="1800" b="1" dirty="0" smtClean="0">
                          <a:solidFill>
                            <a:schemeClr val="bg2"/>
                          </a:solidFill>
                        </a:rPr>
                        <a:t> (50)</a:t>
                      </a:r>
                      <a:endParaRPr lang="en-IN" sz="18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bg2"/>
                          </a:solidFill>
                        </a:rPr>
                        <a:t>Primary Key</a:t>
                      </a:r>
                      <a:endParaRPr lang="en-IN" sz="18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bg2"/>
                          </a:solidFill>
                        </a:rPr>
                        <a:t>To </a:t>
                      </a:r>
                      <a:r>
                        <a:rPr lang="en-IN" sz="1800" b="1" dirty="0" err="1" smtClean="0">
                          <a:solidFill>
                            <a:schemeClr val="bg2"/>
                          </a:solidFill>
                        </a:rPr>
                        <a:t>StoreThe</a:t>
                      </a:r>
                      <a:r>
                        <a:rPr lang="en-IN" sz="1800" b="1" baseline="0" dirty="0" smtClean="0">
                          <a:solidFill>
                            <a:schemeClr val="bg2"/>
                          </a:solidFill>
                        </a:rPr>
                        <a:t> Username.</a:t>
                      </a:r>
                      <a:endParaRPr lang="en-IN" sz="18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59319"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bg2"/>
                          </a:solidFill>
                        </a:rPr>
                        <a:t>2</a:t>
                      </a:r>
                      <a:endParaRPr lang="en-IN" sz="18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bg2"/>
                          </a:solidFill>
                        </a:rPr>
                        <a:t>Password</a:t>
                      </a:r>
                      <a:endParaRPr lang="en-IN" sz="18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err="1" smtClean="0">
                          <a:solidFill>
                            <a:schemeClr val="bg2"/>
                          </a:solidFill>
                        </a:rPr>
                        <a:t>Varchar</a:t>
                      </a:r>
                      <a:r>
                        <a:rPr lang="en-IN" sz="1800" b="1" dirty="0" smtClean="0">
                          <a:solidFill>
                            <a:schemeClr val="bg2"/>
                          </a:solidFill>
                        </a:rPr>
                        <a:t> (50)</a:t>
                      </a:r>
                      <a:endParaRPr lang="en-IN" sz="18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IN" sz="1800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en-IN" sz="18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bg2"/>
                          </a:solidFill>
                        </a:rPr>
                        <a:t>To  Store The</a:t>
                      </a:r>
                      <a:r>
                        <a:rPr lang="en-IN" sz="1800" b="1" baseline="0" dirty="0" smtClean="0">
                          <a:solidFill>
                            <a:schemeClr val="bg2"/>
                          </a:solidFill>
                        </a:rPr>
                        <a:t> Password.</a:t>
                      </a:r>
                      <a:endParaRPr lang="en-IN" sz="18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14173">
                <a:tc>
                  <a:txBody>
                    <a:bodyPr/>
                    <a:lstStyle/>
                    <a:p>
                      <a:r>
                        <a:rPr lang="en-IN" b="1" dirty="0" smtClean="0"/>
                        <a:t>3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err="1" smtClean="0"/>
                        <a:t>Typeofuser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err="1" smtClean="0"/>
                        <a:t>Varchar</a:t>
                      </a:r>
                      <a:r>
                        <a:rPr lang="en-IN" b="1" dirty="0" smtClean="0"/>
                        <a:t>(50)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Not Null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store user type like admin , User And Guest.</a:t>
                      </a:r>
                      <a:endParaRPr lang="en-IN" b="1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To</a:t>
                      </a:r>
                      <a:r>
                        <a:rPr lang="en-IN" baseline="0" dirty="0" smtClean="0"/>
                        <a:t> Store Address of The Admin , User And Guest.</a:t>
                      </a:r>
                      <a:endParaRPr lang="en-IN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b="1" dirty="0" smtClean="0">
                          <a:solidFill>
                            <a:srgbClr val="000000"/>
                          </a:solidFill>
                          <a:effectLst/>
                        </a:rPr>
                        <a:t>Mobile Number</a:t>
                      </a:r>
                      <a:endParaRPr lang="en-IN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dirty="0" err="1" smtClean="0">
                          <a:effectLst/>
                        </a:rPr>
                        <a:t>int</a:t>
                      </a:r>
                      <a:r>
                        <a:rPr lang="en-IN" dirty="0" smtClean="0">
                          <a:effectLst/>
                        </a:rPr>
                        <a:t>(11)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IN" sz="1800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en-IN" sz="18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To</a:t>
                      </a:r>
                      <a:r>
                        <a:rPr lang="en-IN" baseline="0" dirty="0" smtClean="0"/>
                        <a:t> Store Mobile Number of the admin, user and Guest. </a:t>
                      </a:r>
                      <a:endParaRPr lang="en-IN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b="1" dirty="0" smtClean="0">
                          <a:solidFill>
                            <a:srgbClr val="000000"/>
                          </a:solidFill>
                          <a:effectLst/>
                        </a:rPr>
                        <a:t>Country</a:t>
                      </a:r>
                      <a:endParaRPr lang="en-IN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dirty="0" err="1">
                          <a:effectLst/>
                        </a:rPr>
                        <a:t>varchar</a:t>
                      </a:r>
                      <a:r>
                        <a:rPr lang="en-IN" dirty="0">
                          <a:effectLst/>
                        </a:rPr>
                        <a:t>(30)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Not Null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To</a:t>
                      </a:r>
                      <a:r>
                        <a:rPr lang="en-IN" baseline="0" dirty="0" smtClean="0"/>
                        <a:t> Store Country name.</a:t>
                      </a:r>
                      <a:endParaRPr lang="en-IN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b="1" dirty="0" smtClean="0">
                          <a:solidFill>
                            <a:srgbClr val="000000"/>
                          </a:solidFill>
                          <a:effectLst/>
                        </a:rPr>
                        <a:t>State</a:t>
                      </a:r>
                      <a:endParaRPr lang="en-IN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dirty="0" err="1">
                          <a:effectLst/>
                        </a:rPr>
                        <a:t>varchar</a:t>
                      </a:r>
                      <a:r>
                        <a:rPr lang="en-IN" dirty="0">
                          <a:effectLst/>
                        </a:rPr>
                        <a:t>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To</a:t>
                      </a:r>
                      <a:r>
                        <a:rPr lang="en-IN" baseline="0" dirty="0" smtClean="0"/>
                        <a:t> Store State name.</a:t>
                      </a:r>
                      <a:endParaRPr lang="en-IN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b="1" dirty="0" smtClean="0">
                          <a:solidFill>
                            <a:srgbClr val="000000"/>
                          </a:solidFill>
                          <a:effectLst/>
                        </a:rPr>
                        <a:t>City/Town</a:t>
                      </a:r>
                      <a:endParaRPr lang="en-IN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dirty="0" err="1">
                          <a:effectLst/>
                        </a:rPr>
                        <a:t>varchar</a:t>
                      </a:r>
                      <a:r>
                        <a:rPr lang="en-IN" dirty="0">
                          <a:effectLst/>
                        </a:rPr>
                        <a:t>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IN" sz="1800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en-IN" sz="18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To</a:t>
                      </a:r>
                      <a:r>
                        <a:rPr lang="en-IN" baseline="0" dirty="0" smtClean="0"/>
                        <a:t> Store City/Town name.</a:t>
                      </a:r>
                      <a:endParaRPr lang="en-IN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b="1" dirty="0" smtClean="0">
                          <a:solidFill>
                            <a:srgbClr val="000000"/>
                          </a:solidFill>
                          <a:effectLst/>
                        </a:rPr>
                        <a:t>Email Id</a:t>
                      </a:r>
                      <a:endParaRPr lang="en-IN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dirty="0" err="1">
                          <a:effectLst/>
                        </a:rPr>
                        <a:t>varchar</a:t>
                      </a:r>
                      <a:r>
                        <a:rPr lang="en-IN" dirty="0">
                          <a:effectLst/>
                        </a:rPr>
                        <a:t>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To</a:t>
                      </a:r>
                      <a:r>
                        <a:rPr lang="en-IN" baseline="0" dirty="0" smtClean="0"/>
                        <a:t> Store Email address  of the Admin, User and Guest.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32012" y="0"/>
            <a:ext cx="11778018" cy="1146412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/>
              <a:t> 										</a:t>
            </a:r>
            <a:r>
              <a:rPr lang="en-IN" sz="2000" b="1" dirty="0" smtClean="0">
                <a:solidFill>
                  <a:schemeClr val="bg2"/>
                </a:solidFill>
              </a:rPr>
              <a:t>Data Dictionary</a:t>
            </a:r>
            <a:endParaRPr lang="en-IN" b="1" dirty="0" smtClean="0">
              <a:solidFill>
                <a:schemeClr val="bg2"/>
              </a:solidFill>
            </a:endParaRPr>
          </a:p>
          <a:p>
            <a:r>
              <a:rPr lang="en-IN" sz="1600" b="1" dirty="0" smtClean="0">
                <a:solidFill>
                  <a:schemeClr val="bg2"/>
                </a:solidFill>
              </a:rPr>
              <a:t>1. Table Name: </a:t>
            </a:r>
            <a:r>
              <a:rPr lang="en-IN" sz="1600" b="1" dirty="0" err="1" smtClean="0">
                <a:solidFill>
                  <a:schemeClr val="bg2"/>
                </a:solidFill>
              </a:rPr>
              <a:t>Adduser</a:t>
            </a:r>
            <a:endParaRPr lang="en-IN" sz="1600" b="1" dirty="0" smtClean="0">
              <a:solidFill>
                <a:schemeClr val="bg2"/>
              </a:solidFill>
            </a:endParaRPr>
          </a:p>
          <a:p>
            <a:r>
              <a:rPr lang="en-IN" sz="1600" b="1" dirty="0" smtClean="0">
                <a:solidFill>
                  <a:schemeClr val="bg2"/>
                </a:solidFill>
              </a:rPr>
              <a:t>Description: To store the admin, Users Login Details</a:t>
            </a:r>
          </a:p>
          <a:p>
            <a:r>
              <a:rPr lang="en-IN" sz="1600" b="1" dirty="0" smtClean="0">
                <a:solidFill>
                  <a:schemeClr val="bg2"/>
                </a:solidFill>
              </a:rPr>
              <a:t>Primary Key: User Name</a:t>
            </a:r>
            <a:endParaRPr lang="en-IN" sz="16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89862" y="0"/>
            <a:ext cx="3643952" cy="641445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 smtClean="0">
                <a:solidFill>
                  <a:schemeClr val="bg2"/>
                </a:solidFill>
              </a:rPr>
              <a:t>Input Design</a:t>
            </a:r>
          </a:p>
          <a:p>
            <a:r>
              <a:rPr lang="en-IN" sz="1600" b="1" dirty="0" smtClean="0">
                <a:solidFill>
                  <a:schemeClr val="bg2"/>
                </a:solidFill>
              </a:rPr>
              <a:t>                        HOME PAGE</a:t>
            </a:r>
            <a:endParaRPr lang="en-IN" sz="1600" dirty="0">
              <a:solidFill>
                <a:schemeClr val="bg2"/>
              </a:solidFill>
            </a:endParaRPr>
          </a:p>
        </p:txBody>
      </p:sp>
      <p:pic>
        <p:nvPicPr>
          <p:cNvPr id="5" name="Picture 4" descr="Screenshot (14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1" y="1009934"/>
            <a:ext cx="11259403" cy="52953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7672" y="6380328"/>
            <a:ext cx="10890913" cy="4776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bg2"/>
                </a:solidFill>
              </a:rPr>
              <a:t>Description: Home page of Tourism and Travel Management system.</a:t>
            </a:r>
            <a:endParaRPr lang="en-IN"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370</TotalTime>
  <Words>539</Words>
  <Application>Microsoft Office PowerPoint</Application>
  <PresentationFormat>Custom</PresentationFormat>
  <Paragraphs>151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Celestial</vt:lpstr>
      <vt:lpstr>RAJIV GANDHI UNIVERSITY         rono hills, doimukh arunachal pradesh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RAJIV GANDHI UNIVERSITY         Rono hills itanagar,         Arunachal pradesh</dc:title>
  <dc:creator>Dell</dc:creator>
  <cp:lastModifiedBy>AJAY PRAJAPATI</cp:lastModifiedBy>
  <cp:revision>75</cp:revision>
  <dcterms:created xsi:type="dcterms:W3CDTF">2017-11-18T10:45:19Z</dcterms:created>
  <dcterms:modified xsi:type="dcterms:W3CDTF">2017-11-22T04:29:48Z</dcterms:modified>
</cp:coreProperties>
</file>